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6" r:id="rId4"/>
    <p:sldId id="271" r:id="rId5"/>
    <p:sldId id="297" r:id="rId6"/>
    <p:sldId id="298" r:id="rId7"/>
    <p:sldId id="310" r:id="rId8"/>
    <p:sldId id="299" r:id="rId9"/>
    <p:sldId id="301" r:id="rId10"/>
    <p:sldId id="302" r:id="rId11"/>
    <p:sldId id="315" r:id="rId12"/>
    <p:sldId id="316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2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D99BC-DE39-4877-A9BE-5B69055CE118}" type="datetimeFigureOut">
              <a:rPr lang="en-US" smtClean="0"/>
              <a:t>3/6/12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yicjing@indiana.edu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9CC00-6BAD-4F9F-B851-2D3B05F64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90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3A86-BD3C-4AE0-93F0-C390D59851E9}" type="datetimeFigureOut">
              <a:rPr lang="en-US" smtClean="0"/>
              <a:t>3/6/12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yicjing@indiana.edu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52162-2A3D-447E-9729-E2EBD11E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170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6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BC scheme would be to compress twice at different energy and use long </a:t>
            </a:r>
            <a:r>
              <a:rPr lang="en-US" dirty="0" err="1" smtClean="0"/>
              <a:t>linac</a:t>
            </a:r>
            <a:r>
              <a:rPr lang="en-US" dirty="0" smtClean="0"/>
              <a:t> for energy spread compensation. Not possible for ERL and long circular</a:t>
            </a:r>
            <a:r>
              <a:rPr lang="en-US" baseline="0" dirty="0" smtClean="0"/>
              <a:t> passes. Dangerous to expose to all the imperfections (long path) to keep phase space even when R56 =0.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0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chirp to reduce chicane</a:t>
            </a:r>
            <a:r>
              <a:rPr lang="en-US" baseline="0" dirty="0" smtClean="0"/>
              <a:t> strengths. Not to large to keep energy spread low for FEL.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1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 as weakening the last two bends by increasing drift length ; minimizing optics functions?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5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465B-3DE3-45D0-AF57-E988B06537B9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1CD4-2091-4B62-8B43-0176B90B9E2C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0967-30E4-41DD-BA74-20D707482B56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5E79-54E5-474E-93D5-1FFE1413D40E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61EE-17DB-4565-8BD6-165693B9B346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E104-ADB3-4514-A316-1CBEE48A3E33}" type="datetime1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8D4-84C4-4039-85B1-D5771D94E521}" type="datetime1">
              <a:rPr lang="en-US" smtClean="0"/>
              <a:t>3/6/12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251-83A8-44AF-932E-3DF5D936E46A}" type="datetime1">
              <a:rPr lang="en-US" smtClean="0"/>
              <a:t>3/6/12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4D73-F35F-405F-890A-2369020C59E7}" type="datetime1">
              <a:rPr lang="en-US" smtClean="0"/>
              <a:t>3/6/12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27B8-7126-44D2-93DB-D3EC2F444C19}" type="datetime1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8FB0-DA8D-4BC8-B45F-26C21A570663}" type="datetime1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1A7C-0C6E-48BF-9D74-4A1EDEC5DA46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png"/><Relationship Id="rId5" Type="http://schemas.openxmlformats.org/officeDocument/2006/relationships/oleObject" Target="../embeddings/Microsoft_Word_97_-_2004_Document9.doc"/><Relationship Id="rId6" Type="http://schemas.openxmlformats.org/officeDocument/2006/relationships/image" Target="../media/image1.wmf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.png"/><Relationship Id="rId5" Type="http://schemas.openxmlformats.org/officeDocument/2006/relationships/oleObject" Target="../embeddings/Microsoft_Word_97_-_2004_Document10.doc"/><Relationship Id="rId6" Type="http://schemas.openxmlformats.org/officeDocument/2006/relationships/image" Target="../media/image1.wmf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png"/><Relationship Id="rId5" Type="http://schemas.openxmlformats.org/officeDocument/2006/relationships/oleObject" Target="../embeddings/Microsoft_Word_97_-_2004_Document11.doc"/><Relationship Id="rId6" Type="http://schemas.openxmlformats.org/officeDocument/2006/relationships/image" Target="../media/image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12.doc"/><Relationship Id="rId5" Type="http://schemas.openxmlformats.org/officeDocument/2006/relationships/image" Target="../media/image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13.doc"/><Relationship Id="rId5" Type="http://schemas.openxmlformats.org/officeDocument/2006/relationships/image" Target="../media/image1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14.doc"/><Relationship Id="rId5" Type="http://schemas.openxmlformats.org/officeDocument/2006/relationships/image" Target="../media/image1.wmf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15.doc"/><Relationship Id="rId5" Type="http://schemas.openxmlformats.org/officeDocument/2006/relationships/image" Target="../media/image1.wmf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16.doc"/><Relationship Id="rId5" Type="http://schemas.openxmlformats.org/officeDocument/2006/relationships/image" Target="../media/image1.wmf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17.doc"/><Relationship Id="rId5" Type="http://schemas.openxmlformats.org/officeDocument/2006/relationships/image" Target="../media/image1.wmf"/><Relationship Id="rId6" Type="http://schemas.openxmlformats.org/officeDocument/2006/relationships/image" Target="../media/image26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18.doc"/><Relationship Id="rId5" Type="http://schemas.openxmlformats.org/officeDocument/2006/relationships/image" Target="../media/image1.wmf"/><Relationship Id="rId6" Type="http://schemas.openxmlformats.org/officeDocument/2006/relationships/image" Target="../media/image27.jpe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19.doc"/><Relationship Id="rId5" Type="http://schemas.openxmlformats.org/officeDocument/2006/relationships/image" Target="../media/image1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20.doc"/><Relationship Id="rId5" Type="http://schemas.openxmlformats.org/officeDocument/2006/relationships/image" Target="../media/image1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21.doc"/><Relationship Id="rId5" Type="http://schemas.openxmlformats.org/officeDocument/2006/relationships/image" Target="../media/image1.wmf"/><Relationship Id="rId6" Type="http://schemas.openxmlformats.org/officeDocument/2006/relationships/image" Target="../media/image28.jp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22.doc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9.emf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1.wmf"/><Relationship Id="rId6" Type="http://schemas.openxmlformats.org/officeDocument/2006/relationships/image" Target="../media/image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3.doc"/><Relationship Id="rId5" Type="http://schemas.openxmlformats.org/officeDocument/2006/relationships/image" Target="../media/image1.w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4.doc"/><Relationship Id="rId5" Type="http://schemas.openxmlformats.org/officeDocument/2006/relationships/image" Target="../media/image1.w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5.doc"/><Relationship Id="rId5" Type="http://schemas.openxmlformats.org/officeDocument/2006/relationships/image" Target="../media/image1.w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Word_97_-_2004_Document6.doc"/><Relationship Id="rId5" Type="http://schemas.openxmlformats.org/officeDocument/2006/relationships/image" Target="../media/image1.w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oleObject" Target="../embeddings/Microsoft_Word_97_-_2004_Document7.doc"/><Relationship Id="rId7" Type="http://schemas.openxmlformats.org/officeDocument/2006/relationships/image" Target="../media/image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png"/><Relationship Id="rId5" Type="http://schemas.openxmlformats.org/officeDocument/2006/relationships/oleObject" Target="../embeddings/Microsoft_Word_97_-_2004_Document8.doc"/><Relationship Id="rId6" Type="http://schemas.openxmlformats.org/officeDocument/2006/relationships/image" Target="../media/image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/>
              <a:t>B</a:t>
            </a:r>
            <a:r>
              <a:rPr lang="en-US" altLang="zh-CN" dirty="0" smtClean="0"/>
              <a:t>unch compressor design for </a:t>
            </a:r>
            <a:br>
              <a:rPr lang="en-US" altLang="zh-CN" dirty="0" smtClean="0"/>
            </a:br>
            <a:r>
              <a:rPr lang="en-US" altLang="zh-CN" dirty="0" smtClean="0"/>
              <a:t>FEL @ </a:t>
            </a:r>
            <a:r>
              <a:rPr lang="en-US" altLang="zh-CN" dirty="0" err="1" smtClean="0"/>
              <a:t>eRHIC</a:t>
            </a:r>
            <a:endParaRPr lang="zh-CN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2409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Yichao Jing and Vladimir </a:t>
            </a:r>
            <a:r>
              <a:rPr lang="en-US" altLang="zh-CN" dirty="0" err="1" smtClean="0">
                <a:solidFill>
                  <a:schemeClr val="tx1"/>
                </a:solidFill>
              </a:rPr>
              <a:t>Litvinenko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FLS2012, Newport News, 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en-US" altLang="zh-CN" dirty="0">
                <a:solidFill>
                  <a:schemeClr val="tx1"/>
                </a:solidFill>
              </a:rPr>
              <a:t>8</a:t>
            </a:r>
            <a:r>
              <a:rPr lang="en-US" altLang="zh-CN" dirty="0" smtClean="0">
                <a:solidFill>
                  <a:schemeClr val="tx1"/>
                </a:solidFill>
              </a:rPr>
              <a:t>/2012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70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dirty="0" smtClean="0"/>
              <a:t>Single stage C-type BC (cont’d)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225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name="Document" r:id="rId5" imgW="1947672" imgH="722376" progId="Word.Document.8">
                  <p:embed/>
                </p:oleObj>
              </mc:Choice>
              <mc:Fallback>
                <p:oleObj name="Document" r:id="rId5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ingle_b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2499360" cy="1927860"/>
          </a:xfrm>
          <a:prstGeom prst="rect">
            <a:avLst/>
          </a:prstGeom>
        </p:spPr>
      </p:pic>
      <p:pic>
        <p:nvPicPr>
          <p:cNvPr id="5" name="Picture 4" descr="single_emittanc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2499360" cy="1927860"/>
          </a:xfrm>
          <a:prstGeom prst="rect">
            <a:avLst/>
          </a:prstGeom>
        </p:spPr>
      </p:pic>
      <p:pic>
        <p:nvPicPr>
          <p:cNvPr id="6" name="Picture 5" descr="single_energ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86200"/>
            <a:ext cx="2499360" cy="1927860"/>
          </a:xfrm>
          <a:prstGeom prst="rect">
            <a:avLst/>
          </a:prstGeom>
        </p:spPr>
      </p:pic>
      <p:pic>
        <p:nvPicPr>
          <p:cNvPr id="7" name="Picture 6" descr="single_e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52600"/>
            <a:ext cx="2499360" cy="1927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2800" y="2200870"/>
            <a:ext cx="13716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blown up 5-fold by CSR.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3600271"/>
            <a:ext cx="236220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Some techniques can be employed to minimize CSR but the improvement is small.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5257800"/>
            <a:ext cx="7620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err="1" smtClean="0"/>
              <a:t>Emittance</a:t>
            </a:r>
            <a:r>
              <a:rPr lang="en-US" altLang="zh-CN" sz="4000" dirty="0" smtClean="0"/>
              <a:t> spoil due to CSR wakes</a:t>
            </a:r>
            <a:endParaRPr lang="zh-CN" altLang="en-US" sz="4000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79783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Document" r:id="rId5" imgW="1947672" imgH="722376" progId="Word.Document.8">
                  <p:embed/>
                </p:oleObj>
              </mc:Choice>
              <mc:Fallback>
                <p:oleObj name="Document" r:id="rId5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x_xp_begi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91000"/>
            <a:ext cx="2499360" cy="1927860"/>
          </a:xfrm>
          <a:prstGeom prst="rect">
            <a:avLst/>
          </a:prstGeom>
        </p:spPr>
      </p:pic>
      <p:pic>
        <p:nvPicPr>
          <p:cNvPr id="12" name="Picture 11" descr="x_xp_e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91000"/>
            <a:ext cx="2499360" cy="1927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300" y="2133600"/>
            <a:ext cx="2222500" cy="150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3685401"/>
            <a:ext cx="22098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E.Saldin</a:t>
            </a:r>
            <a:r>
              <a:rPr lang="en-US" sz="1200" dirty="0" smtClean="0"/>
              <a:t> et. Al. NIMA 398 (1997)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057400"/>
            <a:ext cx="42672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CSR wakes change particle energy according to its longitudinal position within a bunch -&gt; induce energy spread.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3048000"/>
            <a:ext cx="42672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results in the change in transverse beam position (x) and divergence (x’) through D and D’.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6880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typical CSR wake looks like: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4313872"/>
            <a:ext cx="2286000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Phase space plots show clear evidence of </a:t>
            </a:r>
            <a:r>
              <a:rPr lang="en-US" dirty="0" err="1" smtClean="0"/>
              <a:t>emittance</a:t>
            </a:r>
            <a:r>
              <a:rPr lang="en-US" dirty="0" smtClean="0"/>
              <a:t> spoil due to the longitudinal – transverse coupling in chicanes.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Cure – two chicanes</a:t>
            </a:r>
            <a:endParaRPr lang="zh-CN" altLang="en-US" sz="4000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38576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Document" r:id="rId5" imgW="1947672" imgH="722376" progId="Word.Document.8">
                  <p:embed/>
                </p:oleObj>
              </mc:Choice>
              <mc:Fallback>
                <p:oleObj name="Document" r:id="rId5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4267200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Using two chicanes with opposite bending directions (thus opposite) D and D’, it is possible to compensate the </a:t>
            </a:r>
            <a:r>
              <a:rPr lang="en-US" dirty="0" err="1" smtClean="0"/>
              <a:t>emittance</a:t>
            </a:r>
            <a:r>
              <a:rPr lang="en-US" dirty="0" smtClean="0"/>
              <a:t> growth by cancelling the transverse effects induced by CSR wakes.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133600" y="4800600"/>
            <a:ext cx="990600" cy="533400"/>
          </a:xfrm>
          <a:prstGeom prst="straightConnector1">
            <a:avLst/>
          </a:prstGeom>
          <a:ln w="5715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133600" y="4800600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33600" y="4495800"/>
            <a:ext cx="990600" cy="30480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4200" y="4495800"/>
            <a:ext cx="11430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4200" y="48006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24200" y="5334000"/>
            <a:ext cx="1143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0600" y="4800600"/>
            <a:ext cx="1143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267200" y="5334000"/>
            <a:ext cx="838200" cy="762000"/>
          </a:xfrm>
          <a:prstGeom prst="straightConnector1">
            <a:avLst/>
          </a:prstGeom>
          <a:ln w="5715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267200" y="4800600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267200" y="3810000"/>
            <a:ext cx="838200" cy="68580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05400" y="3810000"/>
            <a:ext cx="11430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05400" y="48006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05400" y="6096000"/>
            <a:ext cx="1143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10200" y="1752600"/>
            <a:ext cx="3200400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energy in second chicane is stronger due to stronger wakes – shorter bunch length, thus the bending strength should be smaller.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00400" y="4038600"/>
            <a:ext cx="6858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52800" y="5498068"/>
            <a:ext cx="5334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ail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" y="35052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Beam energy change diagram along the beam line: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133600" y="5562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/>
              <a:t> </a:t>
            </a:r>
            <a:r>
              <a:rPr lang="en-US" sz="1200" dirty="0" smtClean="0"/>
              <a:t>chicane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191000" y="5943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chicane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276600" y="4888468"/>
            <a:ext cx="8382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24600" y="3962400"/>
            <a:ext cx="2590800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Phase advance between two chicanes can be tuned to realign different longitudinal slices – reduce the overall projected </a:t>
            </a:r>
            <a:r>
              <a:rPr lang="en-US" dirty="0" err="1" smtClean="0"/>
              <a:t>emittance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Modified S-type BC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225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6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676471"/>
            <a:ext cx="304800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two C-type chicanes are located at the same energy (7.9 </a:t>
            </a:r>
            <a:r>
              <a:rPr lang="en-US" dirty="0" err="1" smtClean="0"/>
              <a:t>GeV</a:t>
            </a:r>
            <a:r>
              <a:rPr lang="en-US" dirty="0" smtClean="0"/>
              <a:t>) with opposite bending directions.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19050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C-type chicane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2362200"/>
            <a:ext cx="19050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C-type chicane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2362200"/>
            <a:ext cx="19050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Phase shifter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3059668"/>
            <a:ext cx="20574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Modified S-type BC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3581400"/>
            <a:ext cx="3581400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By adjusting the phase advance, optics and relative compress</a:t>
            </a:r>
            <a:r>
              <a:rPr lang="en-US" altLang="zh-CN" dirty="0" smtClean="0"/>
              <a:t>ion</a:t>
            </a:r>
            <a:r>
              <a:rPr lang="en-US" dirty="0" smtClean="0"/>
              <a:t> strength</a:t>
            </a:r>
            <a:r>
              <a:rPr lang="en-US" altLang="zh-CN" dirty="0" smtClean="0"/>
              <a:t>s</a:t>
            </a:r>
            <a:r>
              <a:rPr lang="en-US" dirty="0" smtClean="0"/>
              <a:t> of the two chicanes, we wish to maximize the cancellation of the CSR effect.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181600"/>
            <a:ext cx="40386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total rotation in phase space needs to stay the same. We don</a:t>
            </a:r>
            <a:r>
              <a:rPr lang="fr-FR" dirty="0" smtClean="0"/>
              <a:t>’</a:t>
            </a:r>
            <a:r>
              <a:rPr lang="en-US" dirty="0" smtClean="0"/>
              <a:t>t want to sacrifice the peak current!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Scheme of the 2 chicane BC :</a:t>
            </a:r>
            <a:endParaRPr lang="en-US" dirty="0"/>
          </a:p>
        </p:txBody>
      </p:sp>
      <p:sp>
        <p:nvSpPr>
          <p:cNvPr id="17" name="Plus 16"/>
          <p:cNvSpPr>
            <a:spLocks noChangeAspect="1"/>
          </p:cNvSpPr>
          <p:nvPr/>
        </p:nvSpPr>
        <p:spPr>
          <a:xfrm>
            <a:off x="2750820" y="2133600"/>
            <a:ext cx="754380" cy="75438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>
            <a:spLocks noChangeAspect="1"/>
          </p:cNvSpPr>
          <p:nvPr/>
        </p:nvSpPr>
        <p:spPr>
          <a:xfrm>
            <a:off x="2926080" y="2849880"/>
            <a:ext cx="731520" cy="73152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Plus 18"/>
          <p:cNvSpPr>
            <a:spLocks noChangeAspect="1"/>
          </p:cNvSpPr>
          <p:nvPr/>
        </p:nvSpPr>
        <p:spPr>
          <a:xfrm>
            <a:off x="5715000" y="2133600"/>
            <a:ext cx="754380" cy="75438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Phase shifter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225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905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shifter is done using a matrix element (EMATRIX in ELEGANT) with components as:</a:t>
            </a:r>
            <a:endParaRPr lang="en-US" dirty="0"/>
          </a:p>
        </p:txBody>
      </p:sp>
      <p:graphicFrame>
        <p:nvGraphicFramePr>
          <p:cNvPr id="11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3554461"/>
              </p:ext>
            </p:extLst>
          </p:nvPr>
        </p:nvGraphicFramePr>
        <p:xfrm>
          <a:off x="2819400" y="2571979"/>
          <a:ext cx="3276600" cy="2533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6" imgW="2184400" imgH="1689100" progId="Equation.3">
                  <p:embed/>
                </p:oleObj>
              </mc:Choice>
              <mc:Fallback>
                <p:oleObj name="Equation" r:id="rId6" imgW="2184400" imgH="168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71979"/>
                        <a:ext cx="3276600" cy="253342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5373469"/>
            <a:ext cx="54102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ith β, α, </a:t>
            </a:r>
            <a:r>
              <a:rPr lang="en-US" dirty="0" err="1" smtClean="0"/>
              <a:t>ψ</a:t>
            </a:r>
            <a:r>
              <a:rPr lang="en-US" dirty="0" smtClean="0"/>
              <a:t> the optics functions and phase advance at the first and second chicanes respectively.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3046273"/>
            <a:ext cx="1981200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Simple model without worrying the detailed magnets and optics. </a:t>
            </a:r>
            <a:r>
              <a:rPr lang="en-US" altLang="zh-CN" dirty="0" smtClean="0"/>
              <a:t>Ideal</a:t>
            </a:r>
            <a:r>
              <a:rPr lang="en-US" dirty="0" smtClean="0"/>
              <a:t> for parameter scan.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Phase and strengths scan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225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1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828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scan through the phase advance, the bending angles of the two chicanes and drift lengths between dipoles: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602468"/>
            <a:ext cx="25146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rifts (3.5 -1.3) are fixed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590800"/>
            <a:ext cx="31242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Angles (0.22 – 0.155) are fixed</a:t>
            </a:r>
            <a:endParaRPr lang="en-US" dirty="0"/>
          </a:p>
        </p:txBody>
      </p:sp>
      <p:pic>
        <p:nvPicPr>
          <p:cNvPr id="5" name="Picture 4" descr="baseline_strengt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276600"/>
            <a:ext cx="28448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498068"/>
            <a:ext cx="61722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Single chicane’s final </a:t>
            </a:r>
            <a:r>
              <a:rPr lang="en-US" dirty="0" err="1" smtClean="0"/>
              <a:t>emittance</a:t>
            </a:r>
            <a:r>
              <a:rPr lang="en-US" dirty="0" smtClean="0"/>
              <a:t> is shown as a baseline. Best parameter set reduces the </a:t>
            </a:r>
            <a:r>
              <a:rPr lang="en-US" dirty="0" err="1" smtClean="0"/>
              <a:t>emittance</a:t>
            </a:r>
            <a:r>
              <a:rPr lang="en-US" dirty="0" smtClean="0"/>
              <a:t> growth to about 60%.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4009072"/>
            <a:ext cx="167640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ptimal </a:t>
            </a:r>
            <a:r>
              <a:rPr lang="en-US" dirty="0" smtClean="0"/>
              <a:t>ratio in strengths (R</a:t>
            </a:r>
            <a:r>
              <a:rPr lang="en-US" baseline="-25000" dirty="0" smtClean="0"/>
              <a:t>56</a:t>
            </a:r>
            <a:r>
              <a:rPr lang="en-US" dirty="0" smtClean="0"/>
              <a:t>) of two chicanes is 4:1.</a:t>
            </a:r>
            <a:endParaRPr lang="en-US" dirty="0"/>
          </a:p>
        </p:txBody>
      </p:sp>
      <p:pic>
        <p:nvPicPr>
          <p:cNvPr id="8" name="Picture 7" descr="baseline_lengt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76600"/>
            <a:ext cx="28448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3039070"/>
            <a:ext cx="16764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Optimal phase advance is 6.05 rad.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Optics scan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225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3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828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also scan thru the optics functions (β, α) @ 2</a:t>
            </a:r>
            <a:r>
              <a:rPr lang="en-US" baseline="30000" dirty="0" smtClean="0"/>
              <a:t>nd</a:t>
            </a:r>
            <a:r>
              <a:rPr lang="en-US" dirty="0" smtClean="0"/>
              <a:t> chicane: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362200"/>
            <a:ext cx="25908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Fix beta, change alpha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362200"/>
            <a:ext cx="25908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Fix alpha, change beta</a:t>
            </a:r>
            <a:endParaRPr lang="en-US" dirty="0"/>
          </a:p>
        </p:txBody>
      </p:sp>
      <p:pic>
        <p:nvPicPr>
          <p:cNvPr id="4" name="Picture 3" descr="alph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819400"/>
            <a:ext cx="3556000" cy="2667000"/>
          </a:xfrm>
          <a:prstGeom prst="rect">
            <a:avLst/>
          </a:prstGeom>
        </p:spPr>
      </p:pic>
      <p:pic>
        <p:nvPicPr>
          <p:cNvPr id="5" name="Picture 4" descr="bet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2819400"/>
            <a:ext cx="35560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486400"/>
            <a:ext cx="58674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Alpha function has stronger effect than beta function and the optimal point has a </a:t>
            </a:r>
            <a:r>
              <a:rPr lang="en-US" dirty="0" err="1" smtClean="0"/>
              <a:t>emittance</a:t>
            </a:r>
            <a:r>
              <a:rPr lang="en-US" dirty="0" smtClean="0"/>
              <a:t> growth of about 30%.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Tracking results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225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828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best parameter set, we track 200000 particles assuming Gaussian distribution along the bunching system (CSR, ISR, SR, higher order terms etc. are included, no external wakes considered):</a:t>
            </a:r>
            <a:endParaRPr lang="en-US" dirty="0"/>
          </a:p>
        </p:txBody>
      </p:sp>
      <p:pic>
        <p:nvPicPr>
          <p:cNvPr id="4" name="Picture 3" descr="emittanc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3749040" cy="2891790"/>
          </a:xfrm>
          <a:prstGeom prst="rect">
            <a:avLst/>
          </a:prstGeom>
        </p:spPr>
      </p:pic>
      <p:pic>
        <p:nvPicPr>
          <p:cNvPr id="7" name="Picture 6" descr="curr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2895600"/>
            <a:ext cx="3749040" cy="28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Final distribution and FEL setup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225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2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730835"/>
              </p:ext>
            </p:extLst>
          </p:nvPr>
        </p:nvGraphicFramePr>
        <p:xfrm>
          <a:off x="5715000" y="2438400"/>
          <a:ext cx="2514600" cy="1904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/>
                <a:gridCol w="1257300"/>
              </a:tblGrid>
              <a:tr h="34360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</a:t>
                      </a:r>
                      <a:r>
                        <a:rPr lang="en-US" sz="1400" baseline="-25000" dirty="0" err="1" smtClean="0"/>
                        <a:t>f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GeV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9.97</a:t>
                      </a:r>
                      <a:endParaRPr lang="en-US" sz="1400" b="0" dirty="0"/>
                    </a:p>
                  </a:txBody>
                  <a:tcPr/>
                </a:tc>
              </a:tr>
              <a:tr h="34360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σ</a:t>
                      </a:r>
                      <a:r>
                        <a:rPr lang="en-US" sz="1400" baseline="-25000" dirty="0" err="1" smtClean="0"/>
                        <a:t>f</a:t>
                      </a:r>
                      <a:r>
                        <a:rPr lang="en-US" sz="1400" dirty="0" smtClean="0"/>
                        <a:t>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</a:t>
                      </a:r>
                      <a:endParaRPr lang="en-US" sz="1400" dirty="0"/>
                    </a:p>
                  </a:txBody>
                  <a:tcPr/>
                </a:tc>
              </a:tr>
              <a:tr h="343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nC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</a:tr>
              <a:tr h="34360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δ</a:t>
                      </a:r>
                      <a:r>
                        <a:rPr lang="en-US" sz="1400" baseline="-25000" dirty="0" err="1" smtClean="0"/>
                        <a:t>f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1.91e-4</a:t>
                      </a:r>
                      <a:endParaRPr lang="en-US" sz="1400" dirty="0"/>
                    </a:p>
                  </a:txBody>
                  <a:tcPr/>
                </a:tc>
              </a:tr>
              <a:tr h="530571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</a:t>
                      </a:r>
                      <a:r>
                        <a:rPr lang="en-US" sz="1400" baseline="-25000" dirty="0" smtClean="0"/>
                        <a:t>f</a:t>
                      </a:r>
                      <a:r>
                        <a:rPr lang="en-US" sz="1400" dirty="0" smtClean="0"/>
                        <a:t> (mm-</a:t>
                      </a:r>
                      <a:r>
                        <a:rPr lang="en-US" sz="1400" dirty="0" err="1" smtClean="0"/>
                        <a:t>mrad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5000" y="182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beam parameters:</a:t>
            </a:r>
            <a:endParaRPr lang="en-US" dirty="0"/>
          </a:p>
        </p:txBody>
      </p:sp>
      <p:pic>
        <p:nvPicPr>
          <p:cNvPr id="2" name="Picture 1" descr="phase_spac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806700"/>
            <a:ext cx="4165600" cy="321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4431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Undulator</a:t>
            </a:r>
            <a:r>
              <a:rPr lang="en-US" dirty="0" smtClean="0"/>
              <a:t> setup :</a:t>
            </a:r>
            <a:endParaRPr lang="en-US" dirty="0"/>
          </a:p>
        </p:txBody>
      </p:sp>
      <p:graphicFrame>
        <p:nvGraphicFramePr>
          <p:cNvPr id="1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995795"/>
              </p:ext>
            </p:extLst>
          </p:nvPr>
        </p:nvGraphicFramePr>
        <p:xfrm>
          <a:off x="5715000" y="4953000"/>
          <a:ext cx="2514600" cy="1030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/>
                <a:gridCol w="1257300"/>
              </a:tblGrid>
              <a:tr h="343607"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λ</a:t>
                      </a:r>
                      <a:r>
                        <a:rPr lang="en-US" sz="1400" b="0" baseline="-25000" dirty="0" err="1" smtClean="0"/>
                        <a:t>u</a:t>
                      </a:r>
                      <a:r>
                        <a:rPr lang="en-US" sz="1400" b="0" dirty="0" smtClean="0"/>
                        <a:t> (cm)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</a:t>
                      </a:r>
                      <a:endParaRPr lang="en-US" sz="1400" b="0" dirty="0"/>
                    </a:p>
                  </a:txBody>
                  <a:tcPr/>
                </a:tc>
              </a:tr>
              <a:tr h="343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</a:t>
                      </a:r>
                      <a:r>
                        <a:rPr lang="en-US" sz="1400" baseline="-25000" dirty="0" smtClean="0"/>
                        <a:t>w</a:t>
                      </a:r>
                      <a:r>
                        <a:rPr lang="en-US" sz="1400" dirty="0" smtClean="0"/>
                        <a:t> (T-cm)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1.2462</a:t>
                      </a:r>
                      <a:endParaRPr lang="en-US" sz="1400" dirty="0"/>
                    </a:p>
                  </a:txBody>
                  <a:tcPr/>
                </a:tc>
              </a:tr>
              <a:tr h="343607"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λ</a:t>
                      </a:r>
                      <a:r>
                        <a:rPr lang="en-US" sz="1400" baseline="-25000" dirty="0" err="1" smtClean="0"/>
                        <a:t>r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Å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3200" y="2057400"/>
            <a:ext cx="30480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Final longitudinal phase space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Power growth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225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7920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final particle distribution from ELEGANT, we simulate the FEL growth in GENESIS 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4126468"/>
            <a:ext cx="30480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Fitted 3D gain length </a:t>
            </a:r>
            <a:r>
              <a:rPr lang="en-US" dirty="0"/>
              <a:t>:</a:t>
            </a:r>
            <a:r>
              <a:rPr lang="en-US" dirty="0" smtClean="0"/>
              <a:t> 3.1 m.</a:t>
            </a:r>
            <a:endParaRPr lang="en-US" dirty="0"/>
          </a:p>
        </p:txBody>
      </p:sp>
      <p:pic>
        <p:nvPicPr>
          <p:cNvPr id="11" name="Picture 10" descr="C:\sofeware\MATLAB\R2010b\bin\work\bnl\power_z_optimiz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35052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62600" y="3124200"/>
            <a:ext cx="29718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Reaches saturation in 150 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Outline</a:t>
            </a:r>
            <a:endParaRPr lang="zh-CN" altLang="en-US" sz="4000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Introduction of </a:t>
            </a:r>
            <a:r>
              <a:rPr lang="en-US" altLang="zh-CN" sz="2400" dirty="0" err="1" smtClean="0"/>
              <a:t>eRHIC</a:t>
            </a:r>
            <a:r>
              <a:rPr lang="en-US" altLang="zh-CN" sz="2400" dirty="0" smtClean="0"/>
              <a:t> and the options for FEL.</a:t>
            </a:r>
          </a:p>
          <a:p>
            <a:pPr eaLnBrk="1" hangingPunct="1"/>
            <a:endParaRPr lang="en-US" altLang="zh-CN" sz="2400" dirty="0"/>
          </a:p>
          <a:p>
            <a:pPr eaLnBrk="1" hangingPunct="1"/>
            <a:r>
              <a:rPr lang="en-US" altLang="zh-CN" sz="2400" dirty="0" smtClean="0"/>
              <a:t>ARCs and their effect on beam properties.</a:t>
            </a:r>
          </a:p>
          <a:p>
            <a:pPr eaLnBrk="1" hangingPunct="1"/>
            <a:endParaRPr lang="en-US" altLang="zh-CN" sz="2400" dirty="0" smtClean="0"/>
          </a:p>
          <a:p>
            <a:pPr eaLnBrk="1" hangingPunct="1"/>
            <a:r>
              <a:rPr lang="en-US" altLang="zh-CN" sz="2400" dirty="0" smtClean="0"/>
              <a:t>C-type Bunch compressor and its limitation.</a:t>
            </a:r>
          </a:p>
          <a:p>
            <a:pPr eaLnBrk="1" hangingPunct="1"/>
            <a:endParaRPr lang="en-US" altLang="zh-CN" sz="2400" dirty="0" smtClean="0"/>
          </a:p>
          <a:p>
            <a:pPr eaLnBrk="1" hangingPunct="1"/>
            <a:r>
              <a:rPr lang="en-US" altLang="zh-CN" sz="2400" dirty="0" smtClean="0"/>
              <a:t>Two stage bunch compressor with minimized CSR effect.</a:t>
            </a:r>
          </a:p>
          <a:p>
            <a:pPr eaLnBrk="1" hangingPunct="1"/>
            <a:endParaRPr lang="en-US" altLang="zh-CN" sz="2400" dirty="0" smtClean="0"/>
          </a:p>
          <a:p>
            <a:pPr eaLnBrk="1" hangingPunct="1"/>
            <a:r>
              <a:rPr lang="en-US" altLang="zh-CN" sz="2400" dirty="0"/>
              <a:t>P</a:t>
            </a:r>
            <a:r>
              <a:rPr lang="en-US" altLang="zh-CN" sz="2400" dirty="0" smtClean="0"/>
              <a:t>ossible FEL process and its performance.</a:t>
            </a:r>
          </a:p>
          <a:p>
            <a:pPr eaLnBrk="1" hangingPunct="1"/>
            <a:endParaRPr lang="en-US" altLang="zh-CN" sz="2400" dirty="0" smtClean="0"/>
          </a:p>
          <a:p>
            <a:pPr eaLnBrk="1" hangingPunct="1"/>
            <a:r>
              <a:rPr lang="en-US" altLang="zh-CN" sz="2400" dirty="0" smtClean="0"/>
              <a:t>Summary.</a:t>
            </a:r>
          </a:p>
          <a:p>
            <a:pPr eaLnBrk="1" hangingPunct="1">
              <a:buClr>
                <a:srgbClr val="FF0000"/>
              </a:buClr>
              <a:buSzPct val="80000"/>
              <a:buFont typeface="Arial" charset="0"/>
              <a:buNone/>
            </a:pPr>
            <a:endParaRPr lang="zh-CN" altLang="en-US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99696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Document" r:id="rId5" imgW="1947672" imgH="722376" progId="Word.Document.8">
                  <p:embed/>
                </p:oleObj>
              </mc:Choice>
              <mc:Fallback>
                <p:oleObj name="Document" r:id="rId5" imgW="1947672" imgH="72237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Summary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163715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2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zh-CN" sz="2400" dirty="0" err="1" smtClean="0"/>
              <a:t>eRHIC</a:t>
            </a:r>
            <a:r>
              <a:rPr lang="en-US" altLang="zh-CN" sz="2400" dirty="0" smtClean="0"/>
              <a:t> is an upgrade project of current RHIC and is working on its way of getting approved by DOE. </a:t>
            </a:r>
          </a:p>
          <a:p>
            <a:pPr eaLnBrk="1" hangingPunct="1"/>
            <a:r>
              <a:rPr lang="en-US" altLang="zh-CN" sz="2400" dirty="0" err="1" smtClean="0"/>
              <a:t>eRHIC</a:t>
            </a:r>
            <a:r>
              <a:rPr lang="en-US" altLang="zh-CN" sz="2400" dirty="0" smtClean="0"/>
              <a:t> can provide very high quality e- beam which can be used as a perfect platform for FEL.</a:t>
            </a:r>
          </a:p>
          <a:p>
            <a:pPr eaLnBrk="1" hangingPunct="1"/>
            <a:r>
              <a:rPr lang="en-US" altLang="zh-CN" sz="2400" dirty="0" smtClean="0"/>
              <a:t>We develop a scheme to design a bunch compressor for the beam preparation for FEL with minimized CSR effect. By scanning through the parametric space, we are able to reduce the CSR effect to about 30%, an order of magnitude smaller than a single stage BC @ this energy level.</a:t>
            </a:r>
          </a:p>
          <a:p>
            <a:pPr eaLnBrk="1" hangingPunct="1"/>
            <a:r>
              <a:rPr lang="en-US" altLang="zh-CN" sz="2400" dirty="0" smtClean="0"/>
              <a:t>FEL performance with this e- beam seems promising.</a:t>
            </a:r>
            <a:endParaRPr lang="zh-CN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469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Backup slides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100182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581400" y="2971800"/>
            <a:ext cx="2286000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Peak current for FEL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100182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828800"/>
            <a:ext cx="701040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Full rotation would certainly increase the peak current. However, it would also induce a larger correlated energy spread which is hard to compensate downstream. Not to mention the magnified CSR effect. Thus a relative low (~1 kA) beam current is preferable for our implementation.</a:t>
            </a:r>
            <a:endParaRPr lang="en-US" dirty="0"/>
          </a:p>
        </p:txBody>
      </p:sp>
      <p:pic>
        <p:nvPicPr>
          <p:cNvPr id="3" name="Picture 2" descr="fe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242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R</a:t>
            </a:r>
            <a:r>
              <a:rPr lang="en-US" altLang="zh-CN" sz="4000" baseline="-25000" dirty="0" smtClean="0"/>
              <a:t>56</a:t>
            </a:r>
            <a:r>
              <a:rPr lang="en-US" altLang="zh-CN" sz="4000" dirty="0" smtClean="0"/>
              <a:t> </a:t>
            </a:r>
            <a:r>
              <a:rPr lang="en-US" altLang="zh-CN" sz="4000" dirty="0" err="1" smtClean="0"/>
              <a:t>vs</a:t>
            </a:r>
            <a:r>
              <a:rPr lang="en-US" altLang="zh-CN" sz="4000" dirty="0" smtClean="0"/>
              <a:t> bend angle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100182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2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676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small angle approximation, using trigonometry, we can prove relation</a:t>
            </a:r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49546274"/>
              </p:ext>
            </p:extLst>
          </p:nvPr>
        </p:nvGraphicFramePr>
        <p:xfrm>
          <a:off x="5181600" y="1828800"/>
          <a:ext cx="22860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3" name="Equation" r:id="rId6" imgW="1676400" imgH="254000" progId="Equation.3">
                  <p:embed/>
                </p:oleObj>
              </mc:Choice>
              <mc:Fallback>
                <p:oleObj name="Equation" r:id="rId6" imgW="1676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828800"/>
                        <a:ext cx="2286000" cy="3460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438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 is the drift length between dipole 1-2 and </a:t>
            </a:r>
            <a:r>
              <a:rPr lang="en-US" dirty="0" err="1"/>
              <a:t>θ</a:t>
            </a:r>
            <a:r>
              <a:rPr lang="en-US" dirty="0"/>
              <a:t> is the bending angle of a dipole. The first term is the path difference in drift space, and second term the path difference in dipoles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352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our case, the small angle is approximation no longer valid thus the result deviates from square relation a bit</a:t>
            </a:r>
            <a:endParaRPr lang="en-US" dirty="0"/>
          </a:p>
        </p:txBody>
      </p:sp>
      <p:pic>
        <p:nvPicPr>
          <p:cNvPr id="5" name="Picture 4" descr="theta_length_fit_1s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62400"/>
            <a:ext cx="2844800" cy="2133600"/>
          </a:xfrm>
          <a:prstGeom prst="rect">
            <a:avLst/>
          </a:prstGeom>
        </p:spPr>
      </p:pic>
      <p:pic>
        <p:nvPicPr>
          <p:cNvPr id="6" name="Picture 5" descr="theta_length_fit_2n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26840"/>
            <a:ext cx="3195320" cy="21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err="1" smtClean="0"/>
              <a:t>eRHIC</a:t>
            </a:r>
            <a:r>
              <a:rPr lang="en-US" altLang="zh-CN" sz="4000" dirty="0"/>
              <a:t> </a:t>
            </a:r>
            <a:r>
              <a:rPr lang="en-US" altLang="zh-CN" sz="4000" dirty="0" smtClean="0"/>
              <a:t>: an upgrade of RHIC</a:t>
            </a:r>
            <a:endParaRPr lang="zh-CN" alt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229600" cy="13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172200"/>
            <a:ext cx="8229600" cy="13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14800" y="6400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FLS2012</a:t>
            </a:r>
            <a:endParaRPr lang="zh-CN" altLang="en-US" sz="12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121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1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" descr="2011-0909 RHIC aerial, R. Bowma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16380"/>
            <a:ext cx="7162800" cy="465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838200" y="5562600"/>
            <a:ext cx="74676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400" dirty="0">
                <a:latin typeface="Arial"/>
                <a:ea typeface="Comic Sans MS" pitchFamily="-110" charset="0"/>
                <a:cs typeface="Arial"/>
              </a:rPr>
              <a:t>Add </a:t>
            </a:r>
            <a:r>
              <a:rPr lang="en-US" sz="2400" dirty="0" smtClean="0">
                <a:latin typeface="Arial"/>
                <a:ea typeface="Comic Sans MS" pitchFamily="-110" charset="0"/>
                <a:cs typeface="Arial"/>
              </a:rPr>
              <a:t>e- accelerator </a:t>
            </a:r>
            <a:r>
              <a:rPr lang="en-US" sz="2400" dirty="0">
                <a:latin typeface="Arial"/>
                <a:ea typeface="Comic Sans MS" pitchFamily="-110" charset="0"/>
                <a:cs typeface="Arial"/>
              </a:rPr>
              <a:t>to the existing $2B RHIC</a:t>
            </a:r>
          </a:p>
        </p:txBody>
      </p:sp>
    </p:spTree>
    <p:extLst>
      <p:ext uri="{BB962C8B-B14F-4D97-AF65-F5344CB8AC3E}">
        <p14:creationId xmlns:p14="http://schemas.microsoft.com/office/powerpoint/2010/main" val="36211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err="1" smtClean="0"/>
              <a:t>eRHIC</a:t>
            </a:r>
            <a:r>
              <a:rPr lang="en-US" altLang="zh-CN" sz="4000" dirty="0" smtClean="0"/>
              <a:t> layout and e- beam parameter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121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rhic_full_design_layou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8" y="1524000"/>
            <a:ext cx="5042202" cy="4419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99654"/>
              </p:ext>
            </p:extLst>
          </p:nvPr>
        </p:nvGraphicFramePr>
        <p:xfrm>
          <a:off x="5486400" y="2463800"/>
          <a:ext cx="2819400" cy="241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9700"/>
                <a:gridCol w="1409700"/>
              </a:tblGrid>
              <a:tr h="482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Energy, </a:t>
                      </a:r>
                      <a:r>
                        <a:rPr lang="en-US" sz="1200" u="none" strike="noStrike" dirty="0"/>
                        <a:t>GeV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/>
                </a:tc>
              </a:tr>
              <a:tr h="482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Bunch </a:t>
                      </a:r>
                      <a:r>
                        <a:rPr lang="en-US" sz="1200" u="none" strike="noStrike" dirty="0" err="1" smtClean="0"/>
                        <a:t>seperation</a:t>
                      </a:r>
                      <a:r>
                        <a:rPr lang="en-US" sz="1200" u="none" strike="noStrike" baseline="0" dirty="0" smtClean="0"/>
                        <a:t> (ns)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74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/>
                </a:tc>
              </a:tr>
              <a:tr h="482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Bunch </a:t>
                      </a:r>
                      <a:r>
                        <a:rPr lang="en-US" sz="1200" u="none" strike="noStrike" dirty="0" smtClean="0"/>
                        <a:t>charge (</a:t>
                      </a:r>
                      <a:r>
                        <a:rPr lang="en-US" sz="1200" u="none" strike="noStrike" dirty="0" err="1" smtClean="0"/>
                        <a:t>nC</a:t>
                      </a:r>
                      <a:r>
                        <a:rPr lang="en-US" sz="1200" u="none" strike="noStrike" dirty="0" smtClean="0"/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0.5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/>
                </a:tc>
              </a:tr>
              <a:tr h="482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Beam </a:t>
                      </a:r>
                      <a:r>
                        <a:rPr lang="en-US" sz="1200" u="none" strike="noStrike" dirty="0" smtClean="0"/>
                        <a:t>current (mA)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12.6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/>
                </a:tc>
              </a:tr>
              <a:tr h="482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rms bunch </a:t>
                      </a:r>
                      <a:r>
                        <a:rPr lang="en-US" sz="1200" u="none" strike="noStrike" dirty="0" smtClean="0"/>
                        <a:t>length (cm)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0.2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24400" y="5334000"/>
            <a:ext cx="41910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6 passes ERL with superconducting LINACs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err="1" smtClean="0"/>
              <a:t>eRHIC</a:t>
            </a:r>
            <a:r>
              <a:rPr lang="en-US" altLang="zh-CN" sz="4000" dirty="0" smtClean="0"/>
              <a:t> ARC design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766013"/>
              </p:ext>
            </p:extLst>
          </p:nvPr>
        </p:nvGraphicFramePr>
        <p:xfrm>
          <a:off x="228600" y="4419601"/>
          <a:ext cx="4953000" cy="1600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0"/>
                <a:gridCol w="2476500"/>
              </a:tblGrid>
              <a:tr h="28238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</a:t>
                      </a:r>
                      <a:r>
                        <a:rPr lang="en-US" sz="1200" baseline="-25000" dirty="0" err="1" smtClean="0"/>
                        <a:t>beam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GeV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b="0" dirty="0"/>
                    </a:p>
                  </a:txBody>
                  <a:tcPr/>
                </a:tc>
              </a:tr>
              <a:tr h="28238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</a:t>
                      </a:r>
                      <a:r>
                        <a:rPr lang="en-US" sz="1200" baseline="-25000" dirty="0" err="1" smtClean="0"/>
                        <a:t>dip</a:t>
                      </a:r>
                      <a:r>
                        <a:rPr lang="en-US" sz="1200" dirty="0" smtClean="0"/>
                        <a:t> (m)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3.12</a:t>
                      </a:r>
                      <a:endParaRPr lang="en-US" sz="1200" dirty="0"/>
                    </a:p>
                  </a:txBody>
                  <a:tcPr/>
                </a:tc>
              </a:tr>
              <a:tr h="28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</a:t>
                      </a:r>
                      <a:r>
                        <a:rPr lang="en-US" sz="1200" baseline="-25000" dirty="0" smtClean="0"/>
                        <a:t>0</a:t>
                      </a:r>
                      <a:r>
                        <a:rPr lang="en-US" sz="1200" dirty="0" smtClean="0"/>
                        <a:t> (T)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0.4798</a:t>
                      </a:r>
                      <a:endParaRPr lang="en-US" sz="1200" dirty="0"/>
                    </a:p>
                  </a:txBody>
                  <a:tcPr/>
                </a:tc>
              </a:tr>
              <a:tr h="28238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</a:t>
                      </a:r>
                      <a:r>
                        <a:rPr lang="en-US" sz="1200" baseline="-25000" dirty="0" err="1" smtClean="0"/>
                        <a:t>quad</a:t>
                      </a:r>
                      <a:r>
                        <a:rPr lang="en-US" sz="1200" dirty="0" err="1" smtClean="0"/>
                        <a:t>L</a:t>
                      </a:r>
                      <a:r>
                        <a:rPr lang="en-US" sz="1200" dirty="0" smtClean="0"/>
                        <a:t>(T/m)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28.96</a:t>
                      </a:r>
                      <a:endParaRPr lang="en-US" sz="1200" dirty="0"/>
                    </a:p>
                  </a:txBody>
                  <a:tcPr/>
                </a:tc>
              </a:tr>
              <a:tr h="4706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basic cell in each sextant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225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3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410200" y="1600200"/>
            <a:ext cx="2944368" cy="2688336"/>
            <a:chOff x="916343" y="0"/>
            <a:chExt cx="7311314" cy="6858000"/>
          </a:xfrm>
        </p:grpSpPr>
        <p:pic>
          <p:nvPicPr>
            <p:cNvPr id="10" name="Picture 9" descr="Screen shot 2011-10-24 at 4.43.21 PM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6343" y="0"/>
              <a:ext cx="7311314" cy="6858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324344" y="1062283"/>
              <a:ext cx="64008" cy="228600"/>
            </a:xfrm>
            <a:prstGeom prst="rect">
              <a:avLst/>
            </a:prstGeom>
            <a:solidFill>
              <a:srgbClr val="29CF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24345" y="1062283"/>
              <a:ext cx="64008" cy="228600"/>
            </a:xfrm>
            <a:prstGeom prst="rect">
              <a:avLst/>
            </a:prstGeom>
            <a:solidFill>
              <a:srgbClr val="29CF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5715000" y="4343400"/>
            <a:ext cx="2498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Courtesy of D. </a:t>
            </a:r>
            <a:r>
              <a:rPr lang="en-US" dirty="0" err="1" smtClean="0"/>
              <a:t>Trbojevic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5096470"/>
            <a:ext cx="3657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Dipole and </a:t>
            </a:r>
            <a:r>
              <a:rPr lang="en-US" dirty="0" err="1" smtClean="0"/>
              <a:t>quadrupole</a:t>
            </a:r>
            <a:r>
              <a:rPr lang="en-US" dirty="0" smtClean="0"/>
              <a:t> strengths are tuned to make the whole sextant achromatic and asynchronous.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985" y="1937385"/>
            <a:ext cx="3320415" cy="217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ARC effect on beam </a:t>
            </a:r>
            <a:r>
              <a:rPr lang="en-US" altLang="zh-CN" sz="4000" dirty="0" err="1" smtClean="0"/>
              <a:t>emittance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225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67870"/>
            <a:ext cx="4038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Strong dipole magnets do not blow up beam </a:t>
            </a:r>
            <a:r>
              <a:rPr lang="en-US" dirty="0" err="1" smtClean="0"/>
              <a:t>emittance</a:t>
            </a:r>
            <a:r>
              <a:rPr lang="en-US" dirty="0" smtClean="0"/>
              <a:t> as long as the bunch charge is low (~0.2 </a:t>
            </a:r>
            <a:r>
              <a:rPr lang="en-US" dirty="0" err="1" smtClean="0"/>
              <a:t>nC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867870"/>
            <a:ext cx="4038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Both CSR and ISR effects are included in ELEGANT simulation. CSRDRIFTs are used to simulate the effect in drifts.</a:t>
            </a:r>
            <a:endParaRPr lang="en-US" dirty="0"/>
          </a:p>
        </p:txBody>
      </p:sp>
      <p:pic>
        <p:nvPicPr>
          <p:cNvPr id="5" name="Picture 4" descr="csr_emittanc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2105"/>
            <a:ext cx="3749040" cy="289179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csr_energy_sprea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1602105"/>
            <a:ext cx="3749040" cy="2891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7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Beam parameters for </a:t>
            </a:r>
            <a:r>
              <a:rPr lang="en-US" altLang="zh-CN" sz="4000" dirty="0" err="1" smtClean="0"/>
              <a:t>eRHIC</a:t>
            </a:r>
            <a:r>
              <a:rPr lang="en-US" altLang="zh-CN" sz="4000" dirty="0" smtClean="0"/>
              <a:t> FEL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098642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3" name="Document" r:id="rId4" imgW="1947672" imgH="722376" progId="Word.Document.8">
                  <p:embed/>
                </p:oleObj>
              </mc:Choice>
              <mc:Fallback>
                <p:oleObj name="Document" r:id="rId4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6" y="1757380"/>
            <a:ext cx="2841336" cy="284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952" y="1755013"/>
            <a:ext cx="2846070" cy="2846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1971040"/>
            <a:ext cx="3159760" cy="2600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4743271"/>
            <a:ext cx="601980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Choose low energy (~ 10 </a:t>
            </a:r>
            <a:r>
              <a:rPr lang="en-US" dirty="0" err="1" smtClean="0"/>
              <a:t>GeV</a:t>
            </a:r>
            <a:r>
              <a:rPr lang="en-US" dirty="0" smtClean="0"/>
              <a:t>) for FEL to avoid severe blow up in both </a:t>
            </a:r>
            <a:r>
              <a:rPr lang="en-US" dirty="0" err="1" smtClean="0"/>
              <a:t>emittance</a:t>
            </a:r>
            <a:r>
              <a:rPr lang="en-US" dirty="0" smtClean="0"/>
              <a:t> and energy spread caused by synchrotron radiation. Normalized </a:t>
            </a:r>
            <a:r>
              <a:rPr lang="en-US" dirty="0" err="1" smtClean="0"/>
              <a:t>emittance</a:t>
            </a:r>
            <a:r>
              <a:rPr lang="en-US" dirty="0" smtClean="0"/>
              <a:t> is largely depend on the injector and assumed to be 0.2 </a:t>
            </a:r>
            <a:r>
              <a:rPr lang="en-US" dirty="0" err="1" smtClean="0"/>
              <a:t>μm</a:t>
            </a:r>
            <a:r>
              <a:rPr lang="en-US" dirty="0" smtClean="0"/>
              <a:t> in simulation.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096" descr="Erhic_full_design_layou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4381500" cy="384048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Location of BC for </a:t>
            </a:r>
            <a:r>
              <a:rPr lang="en-US" altLang="zh-CN" sz="4000" dirty="0" err="1" smtClean="0"/>
              <a:t>eRHIC</a:t>
            </a:r>
            <a:r>
              <a:rPr lang="en-US" altLang="zh-CN" sz="4000" dirty="0" smtClean="0"/>
              <a:t> FEL mode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225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Document" r:id="rId6" imgW="1947672" imgH="722376" progId="Word.Document.8">
                  <p:embed/>
                </p:oleObj>
              </mc:Choice>
              <mc:Fallback>
                <p:oleObj name="Document" r:id="rId6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>
            <a:stCxn id="6" idx="1"/>
          </p:cNvCxnSpPr>
          <p:nvPr/>
        </p:nvCxnSpPr>
        <p:spPr>
          <a:xfrm flipH="1">
            <a:off x="4343400" y="1708666"/>
            <a:ext cx="106680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10200" y="1524000"/>
            <a:ext cx="4572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828800"/>
            <a:ext cx="160020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Compress the 2</a:t>
            </a:r>
            <a:r>
              <a:rPr lang="en-US" baseline="30000" dirty="0" smtClean="0"/>
              <a:t>nd</a:t>
            </a:r>
            <a:r>
              <a:rPr lang="en-US" dirty="0" smtClean="0"/>
              <a:t> pass e- beam @ 12 o’clock.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635276"/>
            <a:ext cx="1752600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the </a:t>
            </a:r>
            <a:r>
              <a:rPr lang="en-US" dirty="0" err="1" smtClean="0"/>
              <a:t>linac</a:t>
            </a:r>
            <a:r>
              <a:rPr lang="en-US" dirty="0" smtClean="0"/>
              <a:t> @ 2 o’clock as chirping cavity and the </a:t>
            </a:r>
            <a:r>
              <a:rPr lang="en-US" dirty="0" err="1" smtClean="0"/>
              <a:t>linac</a:t>
            </a:r>
            <a:r>
              <a:rPr lang="en-US" dirty="0" smtClean="0"/>
              <a:t> @ 10 o’clock as energy spread compensator.</a:t>
            </a:r>
            <a:endParaRPr lang="en-US" dirty="0"/>
          </a:p>
        </p:txBody>
      </p:sp>
      <p:sp>
        <p:nvSpPr>
          <p:cNvPr id="4096" name="TextBox 4095"/>
          <p:cNvSpPr txBox="1"/>
          <p:nvPr/>
        </p:nvSpPr>
        <p:spPr>
          <a:xfrm>
            <a:off x="609600" y="4743271"/>
            <a:ext cx="228600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BC at single fixed energy to avoid phase space deterioration in circular passes. 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7" idx="3"/>
          </p:cNvCxnSpPr>
          <p:nvPr/>
        </p:nvCxnSpPr>
        <p:spPr>
          <a:xfrm flipV="1">
            <a:off x="1905000" y="3657610"/>
            <a:ext cx="914400" cy="108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3581400"/>
            <a:ext cx="17526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Beam 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Single stage C-type bunch compressor</a:t>
            </a:r>
            <a:endParaRPr lang="zh-CN" altLang="en-US" sz="40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22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114800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/>
              <a:t>Yichao Jing</a:t>
            </a:r>
            <a:endParaRPr lang="zh-CN" altLang="en-US" sz="1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32251"/>
              </p:ext>
            </p:extLst>
          </p:nvPr>
        </p:nvGraphicFramePr>
        <p:xfrm>
          <a:off x="663575" y="6324600"/>
          <a:ext cx="1470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Document" r:id="rId5" imgW="1947672" imgH="722376" progId="Word.Document.8">
                  <p:embed/>
                </p:oleObj>
              </mc:Choice>
              <mc:Fallback>
                <p:oleObj name="Document" r:id="rId5" imgW="1947672" imgH="722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6324600"/>
                        <a:ext cx="1470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53200" y="6400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yjing@bnl.gov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73845"/>
              </p:ext>
            </p:extLst>
          </p:nvPr>
        </p:nvGraphicFramePr>
        <p:xfrm>
          <a:off x="381000" y="2819401"/>
          <a:ext cx="2514600" cy="1904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/>
                <a:gridCol w="1257300"/>
              </a:tblGrid>
              <a:tr h="34360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</a:t>
                      </a:r>
                      <a:r>
                        <a:rPr lang="en-US" sz="1400" baseline="-25000" dirty="0" err="1" smtClean="0"/>
                        <a:t>i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GeV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5.5</a:t>
                      </a:r>
                      <a:endParaRPr lang="en-US" sz="1400" b="0" dirty="0"/>
                    </a:p>
                  </a:txBody>
                  <a:tcPr/>
                </a:tc>
              </a:tr>
              <a:tr h="34360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σ</a:t>
                      </a:r>
                      <a:r>
                        <a:rPr lang="en-US" sz="1400" baseline="-25000" dirty="0" err="1" smtClean="0"/>
                        <a:t>i</a:t>
                      </a:r>
                      <a:r>
                        <a:rPr lang="en-US" sz="1400" dirty="0" smtClean="0"/>
                        <a:t>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</a:t>
                      </a:r>
                      <a:endParaRPr lang="en-US" sz="1400" dirty="0"/>
                    </a:p>
                  </a:txBody>
                  <a:tcPr/>
                </a:tc>
              </a:tr>
              <a:tr h="343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nC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</a:tr>
              <a:tr h="34360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δ</a:t>
                      </a:r>
                      <a:r>
                        <a:rPr lang="en-US" sz="1400" baseline="-25000" dirty="0" err="1" smtClean="0"/>
                        <a:t>i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4.5e-6</a:t>
                      </a:r>
                      <a:endParaRPr lang="en-US" sz="1400" dirty="0"/>
                    </a:p>
                  </a:txBody>
                  <a:tcPr/>
                </a:tc>
              </a:tr>
              <a:tr h="530571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</a:t>
                      </a:r>
                      <a:r>
                        <a:rPr lang="en-US" sz="1400" baseline="-25000" dirty="0" err="1" smtClean="0"/>
                        <a:t>i</a:t>
                      </a:r>
                      <a:r>
                        <a:rPr lang="en-US" sz="1400" dirty="0" smtClean="0"/>
                        <a:t> (mm-</a:t>
                      </a:r>
                      <a:r>
                        <a:rPr lang="en-US" sz="1400" dirty="0" err="1" smtClean="0"/>
                        <a:t>mrad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1991380"/>
            <a:ext cx="2667000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- beam before entering chirping cavity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2359223"/>
            <a:ext cx="213360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hirping cavity @ 2 o’clock</a:t>
            </a:r>
            <a:endParaRPr lang="en-US" sz="1400" dirty="0"/>
          </a:p>
        </p:txBody>
      </p:sp>
      <p:graphicFrame>
        <p:nvGraphicFramePr>
          <p:cNvPr id="12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358273"/>
              </p:ext>
            </p:extLst>
          </p:nvPr>
        </p:nvGraphicFramePr>
        <p:xfrm>
          <a:off x="3733800" y="3352800"/>
          <a:ext cx="20574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</a:t>
                      </a:r>
                      <a:r>
                        <a:rPr lang="en-US" sz="1400" baseline="-25000" dirty="0" err="1" smtClean="0"/>
                        <a:t>rf</a:t>
                      </a:r>
                      <a:r>
                        <a:rPr lang="en-US" sz="1400" dirty="0" smtClean="0"/>
                        <a:t> (MV/m)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12.5</a:t>
                      </a:r>
                      <a:endParaRPr lang="en-US" sz="1400" b="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ϕ</a:t>
                      </a:r>
                      <a:r>
                        <a:rPr lang="en-US" sz="1400" baseline="-25000" dirty="0" err="1" smtClean="0"/>
                        <a:t>i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deg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77.8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05600" y="2057401"/>
            <a:ext cx="1828800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BC @ 12 o’clock (avoid full rotation)</a:t>
            </a:r>
            <a:endParaRPr lang="en-US" sz="1400" dirty="0"/>
          </a:p>
        </p:txBody>
      </p:sp>
      <p:graphicFrame>
        <p:nvGraphicFramePr>
          <p:cNvPr id="1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216867"/>
              </p:ext>
            </p:extLst>
          </p:nvPr>
        </p:nvGraphicFramePr>
        <p:xfrm>
          <a:off x="6629400" y="3048000"/>
          <a:ext cx="20574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</a:tblGrid>
              <a:tr h="342900"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Θ</a:t>
                      </a:r>
                      <a:r>
                        <a:rPr lang="en-US" sz="1400" b="0" baseline="-25000" dirty="0" smtClean="0"/>
                        <a:t>max</a:t>
                      </a:r>
                      <a:r>
                        <a:rPr lang="en-US" sz="1400" b="0" dirty="0" smtClean="0"/>
                        <a:t> (rad)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0.23</a:t>
                      </a:r>
                      <a:endParaRPr lang="en-US" sz="1400" b="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</a:t>
                      </a:r>
                      <a:r>
                        <a:rPr lang="en-US" sz="1400" baseline="-25000" dirty="0" err="1" smtClean="0"/>
                        <a:t>dip</a:t>
                      </a:r>
                      <a:r>
                        <a:rPr lang="en-US" sz="1400" dirty="0" smtClean="0"/>
                        <a:t> (m)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drift</a:t>
                      </a:r>
                      <a:r>
                        <a:rPr lang="en-US" sz="1400" dirty="0" smtClean="0"/>
                        <a:t>1-2</a:t>
                      </a:r>
                      <a:r>
                        <a:rPr lang="en-US" sz="1400" baseline="0" dirty="0" smtClean="0"/>
                        <a:t> (m)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6.4</a:t>
                      </a:r>
                      <a:endParaRPr lang="en-US" sz="14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drift</a:t>
                      </a:r>
                      <a:r>
                        <a:rPr lang="en-US" sz="1400" dirty="0" smtClean="0"/>
                        <a:t>2-3 (m)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05200" y="4876800"/>
            <a:ext cx="251460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ccelerating cavity @ 10 o’clock</a:t>
            </a:r>
            <a:endParaRPr lang="en-US" sz="1400" dirty="0"/>
          </a:p>
        </p:txBody>
      </p:sp>
      <p:graphicFrame>
        <p:nvGraphicFramePr>
          <p:cNvPr id="18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226177"/>
              </p:ext>
            </p:extLst>
          </p:nvPr>
        </p:nvGraphicFramePr>
        <p:xfrm>
          <a:off x="3733800" y="5410200"/>
          <a:ext cx="20574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</a:t>
                      </a:r>
                      <a:r>
                        <a:rPr lang="en-US" sz="1400" baseline="-25000" dirty="0" err="1" smtClean="0"/>
                        <a:t>rf</a:t>
                      </a:r>
                      <a:r>
                        <a:rPr lang="en-US" sz="1400" dirty="0" smtClean="0"/>
                        <a:t> (MV/m)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12.5</a:t>
                      </a:r>
                      <a:endParaRPr lang="en-US" sz="1400" b="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ϕ</a:t>
                      </a:r>
                      <a:r>
                        <a:rPr lang="en-US" sz="1400" baseline="-25000" dirty="0" err="1" smtClean="0"/>
                        <a:t>i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deg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90.5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lus 2"/>
          <p:cNvSpPr/>
          <p:nvPr/>
        </p:nvSpPr>
        <p:spPr>
          <a:xfrm>
            <a:off x="2895600" y="2971800"/>
            <a:ext cx="838200" cy="8382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5791200" y="2971800"/>
            <a:ext cx="838200" cy="8382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4343400" y="4038600"/>
            <a:ext cx="838200" cy="8382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7086600" y="5382768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10401</TotalTime>
  <Words>1504</Words>
  <Application>Microsoft Macintosh PowerPoint</Application>
  <PresentationFormat>On-screen Show (4:3)</PresentationFormat>
  <Paragraphs>216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Document</vt:lpstr>
      <vt:lpstr>Equation</vt:lpstr>
      <vt:lpstr>Bunch compressor design for  FEL @ eRHIC</vt:lpstr>
      <vt:lpstr>Outline</vt:lpstr>
      <vt:lpstr>eRHIC : an upgrade of RHIC</vt:lpstr>
      <vt:lpstr>eRHIC layout and e- beam parameter</vt:lpstr>
      <vt:lpstr>eRHIC ARC design</vt:lpstr>
      <vt:lpstr>ARC effect on beam emittance</vt:lpstr>
      <vt:lpstr>Beam parameters for eRHIC FEL</vt:lpstr>
      <vt:lpstr>Location of BC for eRHIC FEL mode</vt:lpstr>
      <vt:lpstr>Single stage C-type bunch compressor</vt:lpstr>
      <vt:lpstr>Single stage C-type BC (cont’d)</vt:lpstr>
      <vt:lpstr>Emittance spoil due to CSR wakes</vt:lpstr>
      <vt:lpstr>Cure – two chicanes</vt:lpstr>
      <vt:lpstr>Modified S-type BC</vt:lpstr>
      <vt:lpstr>Phase shifter</vt:lpstr>
      <vt:lpstr>Phase and strengths scan</vt:lpstr>
      <vt:lpstr>Optics scan</vt:lpstr>
      <vt:lpstr>Tracking results</vt:lpstr>
      <vt:lpstr>Final distribution and FEL setup</vt:lpstr>
      <vt:lpstr>Power growth</vt:lpstr>
      <vt:lpstr>Summary</vt:lpstr>
      <vt:lpstr>Backup slides</vt:lpstr>
      <vt:lpstr>Peak current for FEL</vt:lpstr>
      <vt:lpstr>R56 vs bend angle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an ultimate storage ring for future light source</dc:title>
  <dc:creator>Yichao</dc:creator>
  <cp:lastModifiedBy>Yichao Jing</cp:lastModifiedBy>
  <cp:revision>153</cp:revision>
  <dcterms:created xsi:type="dcterms:W3CDTF">2006-08-16T00:00:00Z</dcterms:created>
  <dcterms:modified xsi:type="dcterms:W3CDTF">2012-03-08T03:59:03Z</dcterms:modified>
</cp:coreProperties>
</file>